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4" r:id="rId2"/>
    <p:sldId id="262" r:id="rId3"/>
    <p:sldId id="265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611"/>
    <a:srgbClr val="FFCF37"/>
    <a:srgbClr val="EAB200"/>
    <a:srgbClr val="317ABD"/>
    <a:srgbClr val="003FBC"/>
    <a:srgbClr val="E59EEC"/>
    <a:srgbClr val="D86FE3"/>
    <a:srgbClr val="78D2C7"/>
    <a:srgbClr val="63CBBF"/>
    <a:srgbClr val="19D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51332" autoAdjust="0"/>
  </p:normalViewPr>
  <p:slideViewPr>
    <p:cSldViewPr snapToGrid="0">
      <p:cViewPr varScale="1">
        <p:scale>
          <a:sx n="38" d="100"/>
          <a:sy n="38" d="100"/>
        </p:scale>
        <p:origin x="186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B0EBF-44D7-4E0A-94B0-2CE6EA77B3AB}" type="datetimeFigureOut">
              <a:rPr lang="fr-FR" smtClean="0"/>
              <a:t>07/02/2017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D1A8F-36BC-48E8-B884-31E9A0DF16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014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3E </a:t>
            </a:r>
            <a:r>
              <a:rPr lang="de-DE" b="1" dirty="0" err="1" smtClean="0">
                <a:solidFill>
                  <a:schemeClr val="accent6">
                    <a:lumMod val="75000"/>
                  </a:schemeClr>
                </a:solidFill>
              </a:rPr>
              <a:t>Partenaires</a:t>
            </a:r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6">
                    <a:lumMod val="75000"/>
                  </a:schemeClr>
                </a:solidFill>
              </a:rPr>
              <a:t>CoPil</a:t>
            </a:r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 &amp; </a:t>
            </a:r>
            <a:r>
              <a:rPr lang="de-DE" b="1" dirty="0" err="1" smtClean="0">
                <a:solidFill>
                  <a:schemeClr val="accent6">
                    <a:lumMod val="75000"/>
                  </a:schemeClr>
                </a:solidFill>
              </a:rPr>
              <a:t>CoTe</a:t>
            </a:r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Chef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file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: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Agence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Nationale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pour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Maitrise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l’Energie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ANME 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Ministère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la Formation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Professionnelle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l’Emploi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MFPE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National de Formation de Formateurs et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d’Ingénierie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formation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CENAFFIF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Union Tunisienne de l'Industrie, du Commerce et de l'Artisanat -</a:t>
            </a:r>
            <a:r>
              <a:rPr lang="fr-FR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UTICA </a:t>
            </a:r>
            <a:r>
              <a:rPr lang="de-DE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Fédération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Nationale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bâtiment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‚‘FNB‘/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Chambre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Syndicale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Nationale des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Promoteurs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immobiliers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″CSNPI″)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Ordre des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Architectes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Tunisie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″OAT″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Ordre des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ingénieurs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Tunisiens</a:t>
            </a:r>
            <a:r>
              <a:rPr lang="de-DE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″OIT″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3E </a:t>
            </a:r>
            <a:r>
              <a:rPr lang="de-DE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Partenaires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pérennisation</a:t>
            </a:r>
            <a:r>
              <a:rPr lang="de-DE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: </a:t>
            </a:r>
          </a:p>
          <a:p>
            <a:pPr marL="0" marR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Ministère de l'équipement, de l'habitat et de l'aménagement du territoire 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MEHAT</a:t>
            </a:r>
            <a:endParaRPr lang="fr-FR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Agence Tunisienne de la Formation Professionnelle –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ATFP</a:t>
            </a:r>
          </a:p>
          <a:p>
            <a:pPr rtl="0" eaLnBrk="1" fontAlgn="ctr" latinLnBrk="0" hangingPunct="1"/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Ministère de l’Éducation Supérieur et de la Recherche Scientifique –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MESRS</a:t>
            </a:r>
            <a:r>
              <a:rPr lang="fr-FR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(Direction Générale des Etudes Technologiques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DGET </a:t>
            </a:r>
            <a:r>
              <a:rPr lang="fr-F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 Supérieur des Etudes Technologiques –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ISET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rtl="0" eaLnBrk="1" fontAlgn="ctr" latinLnBrk="0" hangingPunct="1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Centre de Formation et de Perfectionnement de </a:t>
            </a:r>
            <a:r>
              <a:rPr lang="fr-F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Khledia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Société Tunisienne de l’Électricité et du Gaz -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CFPK-STEG</a:t>
            </a:r>
            <a:endParaRPr lang="fr-FR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Centre National de Perfectionnement et de Recyclage des Cadres Régionaux et Municipaux  - </a:t>
            </a:r>
            <a:r>
              <a:rPr lang="fr-FR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CNPRCRM</a:t>
            </a:r>
            <a:endParaRPr lang="fr-FR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0" indent="0">
              <a:buFont typeface="Arial" panose="020B0604020202020204" pitchFamily="34" charset="0"/>
              <a:buNone/>
            </a:pPr>
            <a:r>
              <a:rPr lang="fr-FR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Centre Technique des Industries Mécaniques et Electriques - 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CETIME</a:t>
            </a:r>
            <a:endParaRPr lang="de-DE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Centre technique des matériaux de construction, de la céramique et du verre – </a:t>
            </a:r>
            <a:r>
              <a:rPr lang="fr-F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CTMCCV</a:t>
            </a:r>
          </a:p>
          <a:p>
            <a:endParaRPr lang="de-DE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Agence Nationale de Certification Electronique - </a:t>
            </a:r>
            <a:r>
              <a:rPr lang="de-DE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ANCE</a:t>
            </a:r>
          </a:p>
          <a:p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Technopôle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Borj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Cedria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de-DE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TBC</a:t>
            </a:r>
            <a:endParaRPr lang="fr-FR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b="1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1192-682C-4425-B132-FA6A9F73941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105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379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9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47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mier titre, énumé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ajouter un titre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06BB90-03B7-4810-8205-E74A2F18D157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 smtClean="0"/>
              <a:t>Premier couche</a:t>
            </a:r>
          </a:p>
          <a:p>
            <a:pPr lvl="1"/>
            <a:r>
              <a:rPr lang="fr-FR" dirty="0" smtClean="0"/>
              <a:t>Deuxième couche</a:t>
            </a:r>
          </a:p>
          <a:p>
            <a:pPr lvl="2"/>
            <a:r>
              <a:rPr lang="fr-FR" dirty="0" smtClean="0"/>
              <a:t>Troisième couche</a:t>
            </a:r>
          </a:p>
          <a:p>
            <a:pPr lvl="3"/>
            <a:r>
              <a:rPr lang="fr-FR" dirty="0" smtClean="0"/>
              <a:t>Quatrième couche</a:t>
            </a:r>
          </a:p>
        </p:txBody>
      </p:sp>
    </p:spTree>
    <p:extLst>
      <p:ext uri="{BB962C8B-B14F-4D97-AF65-F5344CB8AC3E}">
        <p14:creationId xmlns:p14="http://schemas.microsoft.com/office/powerpoint/2010/main" val="2790407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mier titre, premier sous-titre, énumé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ajouter un titre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Titre de la présentation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44E6F8-3544-4B83-BB84-7B464B4976DF}" type="datetime1">
              <a:rPr lang="es-ES_tradnl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 baseline="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r>
              <a:rPr lang="fr-FR" noProof="0" dirty="0" smtClean="0"/>
              <a:t>Cliquez pour ajouter un sous-titre</a:t>
            </a:r>
          </a:p>
          <a:p>
            <a:pPr lvl="1"/>
            <a:r>
              <a:rPr lang="fr-FR" noProof="0" dirty="0" smtClean="0"/>
              <a:t>Deuxième couche</a:t>
            </a:r>
          </a:p>
          <a:p>
            <a:pPr lvl="2"/>
            <a:r>
              <a:rPr lang="fr-FR" noProof="0" dirty="0" smtClean="0"/>
              <a:t>Troisième couche</a:t>
            </a:r>
          </a:p>
          <a:p>
            <a:pPr lvl="3"/>
            <a:r>
              <a:rPr lang="fr-FR" noProof="0" dirty="0" smtClean="0"/>
              <a:t>Quatrième couche</a:t>
            </a:r>
          </a:p>
        </p:txBody>
      </p:sp>
    </p:spTree>
    <p:extLst>
      <p:ext uri="{BB962C8B-B14F-4D97-AF65-F5344CB8AC3E}">
        <p14:creationId xmlns:p14="http://schemas.microsoft.com/office/powerpoint/2010/main" val="2409003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387200" y="3239022"/>
            <a:ext cx="9379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aseline="0"/>
            </a:lvl1pPr>
          </a:lstStyle>
          <a:p>
            <a:r>
              <a:rPr lang="de-DE" dirty="0" smtClean="0"/>
              <a:t>Untertitel durch Klicken hinzufügen</a:t>
            </a:r>
            <a:endParaRPr lang="de-DE" dirty="0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1387200" y="1993726"/>
            <a:ext cx="9379200" cy="1143000"/>
          </a:xfrm>
        </p:spPr>
        <p:txBody>
          <a:bodyPr anchor="ctr"/>
          <a:lstStyle>
            <a:lvl1pPr algn="ctr">
              <a:defRPr sz="3600"/>
            </a:lvl1pPr>
          </a:lstStyle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10295467" y="6604000"/>
            <a:ext cx="1896533" cy="25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200" b="1">
              <a:solidFill>
                <a:srgbClr val="9999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67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 smtClean="0"/>
              <a:t>RE-ACTIVATE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79F0BCC-9EDB-453C-8588-733E713FF1EC}" type="datetime1">
              <a:rPr lang="fr-FR" noProof="0" smtClean="0"/>
              <a:t>07/02/2017</a:t>
            </a:fld>
            <a:endParaRPr lang="de-DE" noProof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85301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7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33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094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160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5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48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71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058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97A9C-1994-431C-ABE2-88CBA411C5AA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07/02/2017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A4D12-7DE4-4EE0-B005-0205E3FC09E8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8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568302"/>
            <a:ext cx="12182940" cy="289936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1179" y="2044326"/>
            <a:ext cx="11646050" cy="61792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RE-ACTIVATE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Promoting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employment through renewable energy and energy efficiency in the Middle East and North 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(2014 – 2017)</a:t>
            </a:r>
            <a:r>
              <a:rPr lang="en-US" sz="4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285301" y="6520287"/>
            <a:ext cx="3418449" cy="246221"/>
          </a:xfrm>
        </p:spPr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RE-ACTIVATE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288928" y="6507242"/>
            <a:ext cx="1295400" cy="246221"/>
          </a:xfrm>
        </p:spPr>
        <p:txBody>
          <a:bodyPr/>
          <a:lstStyle/>
          <a:p>
            <a:fld id="{C26D887E-7B37-4CDB-85C6-86C87A8A3891}" type="datetime1">
              <a:rPr lang="fr-FR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07/02/2017</a:t>
            </a:fld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654" y="259516"/>
            <a:ext cx="2871216" cy="908304"/>
          </a:xfrm>
          <a:prstGeom prst="rect">
            <a:avLst/>
          </a:prstGeom>
        </p:spPr>
      </p:pic>
      <p:pic>
        <p:nvPicPr>
          <p:cNvPr id="18" name="Picture 2" descr="File:BlankMap-Middle East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04" b="48769"/>
          <a:stretch>
            <a:fillRect/>
          </a:stretch>
        </p:blipFill>
        <p:spPr bwMode="auto">
          <a:xfrm>
            <a:off x="3754802" y="3585226"/>
            <a:ext cx="8437663" cy="288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7" name="Groupe 86"/>
          <p:cNvGrpSpPr/>
          <p:nvPr/>
        </p:nvGrpSpPr>
        <p:grpSpPr>
          <a:xfrm rot="16200000">
            <a:off x="7088811" y="3112014"/>
            <a:ext cx="1219212" cy="1315739"/>
            <a:chOff x="1143844" y="2444732"/>
            <a:chExt cx="1515167" cy="1425849"/>
          </a:xfrm>
          <a:solidFill>
            <a:srgbClr val="811094"/>
          </a:solidFill>
        </p:grpSpPr>
        <p:sp>
          <p:nvSpPr>
            <p:cNvPr id="88" name="Rectangle 87"/>
            <p:cNvSpPr/>
            <p:nvPr/>
          </p:nvSpPr>
          <p:spPr bwMode="auto">
            <a:xfrm>
              <a:off x="1801086" y="2444732"/>
              <a:ext cx="857925" cy="73243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1143844" y="2444732"/>
              <a:ext cx="1515167" cy="142584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e 92"/>
          <p:cNvGrpSpPr/>
          <p:nvPr/>
        </p:nvGrpSpPr>
        <p:grpSpPr>
          <a:xfrm>
            <a:off x="2921088" y="3843351"/>
            <a:ext cx="1399047" cy="1414535"/>
            <a:chOff x="1143844" y="2444732"/>
            <a:chExt cx="1515167" cy="1425849"/>
          </a:xfrm>
          <a:solidFill>
            <a:srgbClr val="109270"/>
          </a:solidFill>
        </p:grpSpPr>
        <p:sp>
          <p:nvSpPr>
            <p:cNvPr id="94" name="Rectangle 93"/>
            <p:cNvSpPr/>
            <p:nvPr/>
          </p:nvSpPr>
          <p:spPr bwMode="auto">
            <a:xfrm>
              <a:off x="1801086" y="2444732"/>
              <a:ext cx="857925" cy="73243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>
              <a:off x="1143844" y="2444732"/>
              <a:ext cx="1515167" cy="142584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6" name="Titel 1"/>
          <p:cNvSpPr txBox="1">
            <a:spLocks/>
          </p:cNvSpPr>
          <p:nvPr/>
        </p:nvSpPr>
        <p:spPr bwMode="auto">
          <a:xfrm>
            <a:off x="2781525" y="3972175"/>
            <a:ext cx="1553527" cy="116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 Development</a:t>
            </a:r>
            <a:b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1" name="Groupe 100"/>
          <p:cNvGrpSpPr/>
          <p:nvPr/>
        </p:nvGrpSpPr>
        <p:grpSpPr>
          <a:xfrm rot="16200000">
            <a:off x="2650138" y="4681683"/>
            <a:ext cx="1842927" cy="2059764"/>
            <a:chOff x="1143844" y="2444732"/>
            <a:chExt cx="1515167" cy="1425849"/>
          </a:xfrm>
          <a:gradFill>
            <a:gsLst>
              <a:gs pos="0">
                <a:srgbClr val="63CBBF"/>
              </a:gs>
              <a:gs pos="100000">
                <a:srgbClr val="78D2C7"/>
              </a:gs>
            </a:gsLst>
            <a:lin ang="5400000" scaled="1"/>
          </a:gradFill>
        </p:grpSpPr>
        <p:sp>
          <p:nvSpPr>
            <p:cNvPr id="102" name="Rectangle 101"/>
            <p:cNvSpPr/>
            <p:nvPr/>
          </p:nvSpPr>
          <p:spPr bwMode="auto">
            <a:xfrm>
              <a:off x="1801086" y="2444732"/>
              <a:ext cx="857925" cy="73243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Ellipse 102"/>
            <p:cNvSpPr/>
            <p:nvPr/>
          </p:nvSpPr>
          <p:spPr>
            <a:xfrm>
              <a:off x="1143844" y="2444732"/>
              <a:ext cx="1515167" cy="142584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4" name="Titel 1"/>
          <p:cNvSpPr txBox="1">
            <a:spLocks/>
          </p:cNvSpPr>
          <p:nvPr/>
        </p:nvSpPr>
        <p:spPr bwMode="auto">
          <a:xfrm>
            <a:off x="2507183" y="4975872"/>
            <a:ext cx="2094301" cy="154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Training </a:t>
            </a:r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</a:t>
            </a:r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(EE/EE)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Solar Pumping Training</a:t>
            </a:r>
          </a:p>
        </p:txBody>
      </p:sp>
      <p:sp>
        <p:nvSpPr>
          <p:cNvPr id="105" name="Titel 1"/>
          <p:cNvSpPr txBox="1">
            <a:spLocks/>
          </p:cNvSpPr>
          <p:nvPr/>
        </p:nvSpPr>
        <p:spPr bwMode="auto">
          <a:xfrm>
            <a:off x="7012319" y="3195490"/>
            <a:ext cx="1836387" cy="62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Promotion</a:t>
            </a: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Groupe 105"/>
          <p:cNvGrpSpPr/>
          <p:nvPr/>
        </p:nvGrpSpPr>
        <p:grpSpPr>
          <a:xfrm>
            <a:off x="6271625" y="3763744"/>
            <a:ext cx="1339760" cy="1221873"/>
            <a:chOff x="1143844" y="2444732"/>
            <a:chExt cx="1515167" cy="1425849"/>
          </a:xfrm>
          <a:gradFill>
            <a:gsLst>
              <a:gs pos="25000">
                <a:srgbClr val="D86FE3"/>
              </a:gs>
              <a:gs pos="100000">
                <a:srgbClr val="E59EEC"/>
              </a:gs>
            </a:gsLst>
            <a:lin ang="5400000" scaled="1"/>
          </a:gradFill>
        </p:grpSpPr>
        <p:sp>
          <p:nvSpPr>
            <p:cNvPr id="107" name="Rectangle 106"/>
            <p:cNvSpPr/>
            <p:nvPr/>
          </p:nvSpPr>
          <p:spPr bwMode="auto">
            <a:xfrm>
              <a:off x="1801086" y="2444732"/>
              <a:ext cx="857925" cy="73243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1143844" y="2444732"/>
              <a:ext cx="1515167" cy="142584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9" name="Titel 1"/>
          <p:cNvSpPr txBox="1">
            <a:spLocks/>
          </p:cNvSpPr>
          <p:nvPr/>
        </p:nvSpPr>
        <p:spPr bwMode="auto">
          <a:xfrm>
            <a:off x="6153640" y="3812358"/>
            <a:ext cx="1438126" cy="97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Guides, Events for farmers</a:t>
            </a:r>
          </a:p>
        </p:txBody>
      </p:sp>
      <p:grpSp>
        <p:nvGrpSpPr>
          <p:cNvPr id="111" name="Groupe 110"/>
          <p:cNvGrpSpPr/>
          <p:nvPr/>
        </p:nvGrpSpPr>
        <p:grpSpPr>
          <a:xfrm rot="16200000">
            <a:off x="9111635" y="3110260"/>
            <a:ext cx="1295855" cy="1391458"/>
            <a:chOff x="1143844" y="2444732"/>
            <a:chExt cx="1515167" cy="1425849"/>
          </a:xfrm>
          <a:gradFill>
            <a:gsLst>
              <a:gs pos="0">
                <a:srgbClr val="FFC611"/>
              </a:gs>
              <a:gs pos="100000">
                <a:srgbClr val="FFCF37"/>
              </a:gs>
            </a:gsLst>
            <a:lin ang="1200000" scaled="0"/>
          </a:gradFill>
        </p:grpSpPr>
        <p:sp>
          <p:nvSpPr>
            <p:cNvPr id="112" name="Rectangle 111"/>
            <p:cNvSpPr/>
            <p:nvPr/>
          </p:nvSpPr>
          <p:spPr bwMode="auto">
            <a:xfrm>
              <a:off x="1801086" y="2444732"/>
              <a:ext cx="857925" cy="73243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1143844" y="2444732"/>
              <a:ext cx="1515167" cy="142584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1" name="Groupe 140"/>
          <p:cNvGrpSpPr/>
          <p:nvPr/>
        </p:nvGrpSpPr>
        <p:grpSpPr>
          <a:xfrm>
            <a:off x="4285301" y="3158827"/>
            <a:ext cx="1513760" cy="1518532"/>
            <a:chOff x="1143844" y="2444732"/>
            <a:chExt cx="1515167" cy="1425849"/>
          </a:xfrm>
          <a:gradFill>
            <a:gsLst>
              <a:gs pos="55000">
                <a:schemeClr val="accent1">
                  <a:lumMod val="50000"/>
                </a:schemeClr>
              </a:gs>
              <a:gs pos="100000">
                <a:srgbClr val="317ABD"/>
              </a:gs>
            </a:gsLst>
            <a:lin ang="10800000" scaled="0"/>
          </a:gradFill>
        </p:grpSpPr>
        <p:sp>
          <p:nvSpPr>
            <p:cNvPr id="142" name="Rectangle 141"/>
            <p:cNvSpPr/>
            <p:nvPr/>
          </p:nvSpPr>
          <p:spPr bwMode="auto">
            <a:xfrm>
              <a:off x="1801086" y="2444732"/>
              <a:ext cx="857925" cy="73243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Ellipse 142"/>
            <p:cNvSpPr/>
            <p:nvPr/>
          </p:nvSpPr>
          <p:spPr>
            <a:xfrm>
              <a:off x="1143844" y="2444732"/>
              <a:ext cx="1515167" cy="142584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4" name="Titel 1"/>
          <p:cNvSpPr txBox="1">
            <a:spLocks/>
          </p:cNvSpPr>
          <p:nvPr/>
        </p:nvSpPr>
        <p:spPr bwMode="auto">
          <a:xfrm>
            <a:off x="4120006" y="3411445"/>
            <a:ext cx="1746228" cy="73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sz="16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Governmental </a:t>
            </a:r>
            <a:endParaRPr lang="en-US" sz="16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consultancy</a:t>
            </a:r>
            <a:b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b="1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5" name="Groupe 144"/>
          <p:cNvGrpSpPr/>
          <p:nvPr/>
        </p:nvGrpSpPr>
        <p:grpSpPr>
          <a:xfrm rot="16200000">
            <a:off x="4887863" y="4171243"/>
            <a:ext cx="1712285" cy="1818485"/>
            <a:chOff x="1143844" y="2444732"/>
            <a:chExt cx="1515167" cy="1425849"/>
          </a:xfrm>
          <a:gradFill>
            <a:gsLst>
              <a:gs pos="26000">
                <a:schemeClr val="accent1">
                  <a:lumMod val="75000"/>
                  <a:alpha val="91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</p:grpSpPr>
        <p:sp>
          <p:nvSpPr>
            <p:cNvPr id="146" name="Rectangle 145"/>
            <p:cNvSpPr/>
            <p:nvPr/>
          </p:nvSpPr>
          <p:spPr bwMode="auto">
            <a:xfrm>
              <a:off x="1801086" y="2444732"/>
              <a:ext cx="857925" cy="73243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Ellipse 146"/>
            <p:cNvSpPr/>
            <p:nvPr/>
          </p:nvSpPr>
          <p:spPr>
            <a:xfrm>
              <a:off x="1143844" y="2444732"/>
              <a:ext cx="1515167" cy="142584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8" name="Titel 1"/>
          <p:cNvSpPr txBox="1">
            <a:spLocks/>
          </p:cNvSpPr>
          <p:nvPr/>
        </p:nvSpPr>
        <p:spPr bwMode="auto">
          <a:xfrm>
            <a:off x="4849671" y="4300925"/>
            <a:ext cx="1379118" cy="97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Employment </a:t>
            </a:r>
          </a:p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for Tunisia and Egypt</a:t>
            </a:r>
          </a:p>
        </p:txBody>
      </p:sp>
      <p:sp>
        <p:nvSpPr>
          <p:cNvPr id="149" name="Titel 1"/>
          <p:cNvSpPr txBox="1">
            <a:spLocks/>
          </p:cNvSpPr>
          <p:nvPr/>
        </p:nvSpPr>
        <p:spPr bwMode="auto">
          <a:xfrm>
            <a:off x="9048671" y="3158060"/>
            <a:ext cx="1178047" cy="9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fr-FR" sz="1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</a:t>
            </a:r>
            <a:r>
              <a:rPr lang="fr-FR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0" hangingPunct="0"/>
            <a:r>
              <a:rPr lang="fr-FR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Dialogue</a:t>
            </a:r>
            <a:endParaRPr lang="fr-FR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Groupe 79"/>
          <p:cNvGrpSpPr/>
          <p:nvPr/>
        </p:nvGrpSpPr>
        <p:grpSpPr>
          <a:xfrm>
            <a:off x="9523147" y="3930396"/>
            <a:ext cx="1177989" cy="1224284"/>
            <a:chOff x="1143844" y="2444732"/>
            <a:chExt cx="1515167" cy="1425849"/>
          </a:xfrm>
          <a:gradFill>
            <a:gsLst>
              <a:gs pos="55000">
                <a:srgbClr val="FFC000"/>
              </a:gs>
              <a:gs pos="100000">
                <a:srgbClr val="FFCF37"/>
              </a:gs>
            </a:gsLst>
            <a:lin ang="9600000" scaled="0"/>
          </a:gradFill>
        </p:grpSpPr>
        <p:sp>
          <p:nvSpPr>
            <p:cNvPr id="81" name="Rectangle 80"/>
            <p:cNvSpPr/>
            <p:nvPr/>
          </p:nvSpPr>
          <p:spPr bwMode="auto">
            <a:xfrm>
              <a:off x="1801086" y="2444732"/>
              <a:ext cx="857925" cy="73243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Ellipse 81"/>
            <p:cNvSpPr/>
            <p:nvPr/>
          </p:nvSpPr>
          <p:spPr>
            <a:xfrm>
              <a:off x="1143844" y="2444732"/>
              <a:ext cx="1515167" cy="142584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3" name="Titel 1"/>
          <p:cNvSpPr txBox="1">
            <a:spLocks/>
          </p:cNvSpPr>
          <p:nvPr/>
        </p:nvSpPr>
        <p:spPr bwMode="auto">
          <a:xfrm>
            <a:off x="9523148" y="3941459"/>
            <a:ext cx="1156764" cy="97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sz="16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Beirut Energy Forum</a:t>
            </a:r>
            <a:endParaRPr lang="en-US" sz="16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Groupe 47"/>
          <p:cNvGrpSpPr/>
          <p:nvPr/>
        </p:nvGrpSpPr>
        <p:grpSpPr>
          <a:xfrm rot="16200000">
            <a:off x="7704914" y="3762520"/>
            <a:ext cx="1224320" cy="1221873"/>
            <a:chOff x="1143844" y="2444732"/>
            <a:chExt cx="1515167" cy="1425849"/>
          </a:xfrm>
          <a:gradFill>
            <a:gsLst>
              <a:gs pos="18000">
                <a:srgbClr val="D86FE3"/>
              </a:gs>
              <a:gs pos="100000">
                <a:srgbClr val="E59EEC"/>
              </a:gs>
            </a:gsLst>
            <a:lin ang="5400000" scaled="1"/>
          </a:gradFill>
        </p:grpSpPr>
        <p:sp>
          <p:nvSpPr>
            <p:cNvPr id="49" name="Rectangle 48"/>
            <p:cNvSpPr/>
            <p:nvPr/>
          </p:nvSpPr>
          <p:spPr bwMode="auto">
            <a:xfrm>
              <a:off x="1801086" y="2444732"/>
              <a:ext cx="857925" cy="732430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Ellipse 49"/>
            <p:cNvSpPr/>
            <p:nvPr/>
          </p:nvSpPr>
          <p:spPr>
            <a:xfrm>
              <a:off x="1143844" y="2444732"/>
              <a:ext cx="1515167" cy="1425849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0" name="Titel 1"/>
          <p:cNvSpPr txBox="1">
            <a:spLocks/>
          </p:cNvSpPr>
          <p:nvPr/>
        </p:nvSpPr>
        <p:spPr bwMode="auto">
          <a:xfrm>
            <a:off x="7686188" y="3866087"/>
            <a:ext cx="1438126" cy="97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PV Installations</a:t>
            </a:r>
          </a:p>
        </p:txBody>
      </p:sp>
    </p:spTree>
    <p:extLst>
      <p:ext uri="{BB962C8B-B14F-4D97-AF65-F5344CB8AC3E}">
        <p14:creationId xmlns:p14="http://schemas.microsoft.com/office/powerpoint/2010/main" val="1030779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gner un rectangle avec un coin diagonal 18"/>
          <p:cNvSpPr/>
          <p:nvPr/>
        </p:nvSpPr>
        <p:spPr>
          <a:xfrm>
            <a:off x="519865" y="4420256"/>
            <a:ext cx="1137641" cy="436606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Partenaire GIZ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gner un rectangle avec un coin diagonal 20"/>
          <p:cNvSpPr/>
          <p:nvPr/>
        </p:nvSpPr>
        <p:spPr>
          <a:xfrm>
            <a:off x="1768854" y="4413102"/>
            <a:ext cx="1185219" cy="436606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Partenaire externe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Pentagone 30"/>
          <p:cNvSpPr/>
          <p:nvPr/>
        </p:nvSpPr>
        <p:spPr>
          <a:xfrm>
            <a:off x="3071124" y="4420256"/>
            <a:ext cx="1524801" cy="42945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International Collaboration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Pentagone 31"/>
          <p:cNvSpPr/>
          <p:nvPr/>
        </p:nvSpPr>
        <p:spPr>
          <a:xfrm>
            <a:off x="4712976" y="4420256"/>
            <a:ext cx="1524801" cy="429452"/>
          </a:xfrm>
          <a:prstGeom prst="homePlat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National Activity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Pentagone 62"/>
          <p:cNvSpPr/>
          <p:nvPr/>
        </p:nvSpPr>
        <p:spPr>
          <a:xfrm>
            <a:off x="6354827" y="4420256"/>
            <a:ext cx="1561923" cy="414043"/>
          </a:xfrm>
          <a:prstGeom prst="homePlat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Appel </a:t>
            </a:r>
            <a:r>
              <a:rPr lang="fr-FR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d’Offres/ Tender</a:t>
            </a:r>
          </a:p>
        </p:txBody>
      </p:sp>
      <p:sp>
        <p:nvSpPr>
          <p:cNvPr id="34" name="Titel 1"/>
          <p:cNvSpPr txBox="1">
            <a:spLocks/>
          </p:cNvSpPr>
          <p:nvPr/>
        </p:nvSpPr>
        <p:spPr>
          <a:xfrm>
            <a:off x="427452" y="1438200"/>
            <a:ext cx="11646050" cy="61792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RE-ACTIVATE</a:t>
            </a:r>
            <a:br>
              <a:rPr lang="en-US" sz="40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b="1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4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Color code:</a:t>
            </a:r>
            <a:endParaRPr lang="en-US" sz="40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654" y="259516"/>
            <a:ext cx="2871216" cy="908304"/>
          </a:xfrm>
          <a:prstGeom prst="rect">
            <a:avLst/>
          </a:prstGeom>
        </p:spPr>
      </p:pic>
      <p:sp>
        <p:nvSpPr>
          <p:cNvPr id="9" name="Pentagone 8"/>
          <p:cNvSpPr/>
          <p:nvPr/>
        </p:nvSpPr>
        <p:spPr>
          <a:xfrm>
            <a:off x="3071123" y="5034129"/>
            <a:ext cx="1524801" cy="42945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Activité régional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3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necteur droit 27"/>
          <p:cNvCxnSpPr/>
          <p:nvPr/>
        </p:nvCxnSpPr>
        <p:spPr>
          <a:xfrm>
            <a:off x="10199108" y="739281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5495019" y="847881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6474674" y="819278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1879454" y="721433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2836004" y="777571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3693423" y="795828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4538574" y="847882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7384334" y="809593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8255903" y="707431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9262371" y="757537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27"/>
          <p:cNvCxnSpPr/>
          <p:nvPr/>
        </p:nvCxnSpPr>
        <p:spPr>
          <a:xfrm>
            <a:off x="11033236" y="731660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entagone 25"/>
          <p:cNvSpPr/>
          <p:nvPr/>
        </p:nvSpPr>
        <p:spPr>
          <a:xfrm>
            <a:off x="940935" y="929550"/>
            <a:ext cx="10961632" cy="2005239"/>
          </a:xfrm>
          <a:prstGeom prst="homePlate">
            <a:avLst>
              <a:gd name="adj" fmla="val 12562"/>
            </a:avLst>
          </a:prstGeom>
          <a:solidFill>
            <a:srgbClr val="7030A0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3E: Formation continue pour le métier « Expert en Efficacité Energétique » 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046782" y="560985"/>
            <a:ext cx="10855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Nov-16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Déc-16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	Jan-17	Fév-17	Mar-17	Apr-17	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Mai-17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Jui-17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Jul-17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Aou-17	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Sep-17 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258463" y="156259"/>
            <a:ext cx="1148869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Feuille de Route – MLB – Projet régional RE-ACTIVATE (</a:t>
            </a:r>
            <a:r>
              <a:rPr lang="fr-FR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</a:t>
            </a:r>
            <a:r>
              <a:rPr lang="fr-F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Pentagone 40"/>
          <p:cNvSpPr/>
          <p:nvPr/>
        </p:nvSpPr>
        <p:spPr>
          <a:xfrm>
            <a:off x="940935" y="5653824"/>
            <a:ext cx="9511166" cy="574229"/>
          </a:xfrm>
          <a:prstGeom prst="homePlate">
            <a:avLst>
              <a:gd name="adj" fmla="val 3765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EET</a:t>
            </a:r>
            <a:r>
              <a:rPr lang="fr-FR" sz="1400" b="1" dirty="0">
                <a:solidFill>
                  <a:schemeClr val="bg1"/>
                </a:solidFill>
              </a:rPr>
              <a:t> : </a:t>
            </a:r>
            <a:r>
              <a:rPr lang="fr-FR" sz="1400" b="1" dirty="0" smtClean="0">
                <a:solidFill>
                  <a:schemeClr val="bg1"/>
                </a:solidFill>
              </a:rPr>
              <a:t>Soutien du </a:t>
            </a:r>
            <a:r>
              <a:rPr lang="fr-FR" sz="1400" b="1" dirty="0">
                <a:solidFill>
                  <a:schemeClr val="bg1"/>
                </a:solidFill>
              </a:rPr>
              <a:t>programme ACTE « Energie – Emploi – Territoire » </a:t>
            </a:r>
            <a:r>
              <a:rPr lang="fr-FR" sz="1400" dirty="0" smtClean="0">
                <a:solidFill>
                  <a:schemeClr val="bg1"/>
                </a:solidFill>
              </a:rPr>
              <a:t>(Par IDE-E - Grant)</a:t>
            </a:r>
            <a:r>
              <a:rPr lang="fr-FR" sz="1400" dirty="0"/>
              <a:t> </a:t>
            </a:r>
            <a:endParaRPr lang="fr-FR" sz="1400" dirty="0" smtClean="0"/>
          </a:p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Soutien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Projets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Pilotes, Promotion économies locaux, Rédaction guides &amp; formations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01937" y="5653824"/>
            <a:ext cx="527529" cy="5742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ER/EE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47"/>
          <p:cNvSpPr/>
          <p:nvPr/>
        </p:nvSpPr>
        <p:spPr>
          <a:xfrm>
            <a:off x="305794" y="3583272"/>
            <a:ext cx="514963" cy="5701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PV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Pentagone 48"/>
          <p:cNvSpPr/>
          <p:nvPr/>
        </p:nvSpPr>
        <p:spPr>
          <a:xfrm>
            <a:off x="1034001" y="1247480"/>
            <a:ext cx="10421399" cy="444344"/>
          </a:xfrm>
          <a:prstGeom prst="homePlate">
            <a:avLst>
              <a:gd name="adj" fmla="val 14621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Coordination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Pentagone 49"/>
          <p:cNvSpPr/>
          <p:nvPr/>
        </p:nvSpPr>
        <p:spPr>
          <a:xfrm>
            <a:off x="1034001" y="1558148"/>
            <a:ext cx="1254472" cy="1270009"/>
          </a:xfrm>
          <a:prstGeom prst="homePlate">
            <a:avLst>
              <a:gd name="adj" fmla="val 17629"/>
            </a:avLst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Création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CoPil&amp;CoTe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Élaboration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validation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réferentiel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métier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&amp; plan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d‘action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Pentagone 48"/>
          <p:cNvSpPr/>
          <p:nvPr/>
        </p:nvSpPr>
        <p:spPr>
          <a:xfrm>
            <a:off x="2339005" y="1818203"/>
            <a:ext cx="7856186" cy="1016014"/>
          </a:xfrm>
          <a:prstGeom prst="homePlate">
            <a:avLst>
              <a:gd name="adj" fmla="val 27361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Experts EE &amp; Formation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Pentagone 29"/>
          <p:cNvSpPr/>
          <p:nvPr/>
        </p:nvSpPr>
        <p:spPr>
          <a:xfrm>
            <a:off x="2443826" y="2322418"/>
            <a:ext cx="1709036" cy="477507"/>
          </a:xfrm>
          <a:prstGeom prst="homePlate">
            <a:avLst>
              <a:gd name="adj" fmla="val 28175"/>
            </a:avLst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laboration matériel didactique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Pentagone 29"/>
          <p:cNvSpPr/>
          <p:nvPr/>
        </p:nvSpPr>
        <p:spPr>
          <a:xfrm>
            <a:off x="4190962" y="2326569"/>
            <a:ext cx="1780529" cy="477507"/>
          </a:xfrm>
          <a:prstGeom prst="homePlate">
            <a:avLst>
              <a:gd name="adj" fmla="val 22222"/>
            </a:avLst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B. Formation des démultiplicateurs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Pentagone 29"/>
          <p:cNvSpPr/>
          <p:nvPr/>
        </p:nvSpPr>
        <p:spPr>
          <a:xfrm>
            <a:off x="6055359" y="2320514"/>
            <a:ext cx="1893704" cy="477507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Accompagnement formation pilote</a:t>
            </a:r>
          </a:p>
        </p:txBody>
      </p:sp>
      <p:sp>
        <p:nvSpPr>
          <p:cNvPr id="40" name="Pentagone 29"/>
          <p:cNvSpPr/>
          <p:nvPr/>
        </p:nvSpPr>
        <p:spPr>
          <a:xfrm>
            <a:off x="8104347" y="2317311"/>
            <a:ext cx="1893704" cy="477507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D. Perfectionnement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pérennisation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Pentagone 29"/>
          <p:cNvSpPr/>
          <p:nvPr/>
        </p:nvSpPr>
        <p:spPr>
          <a:xfrm>
            <a:off x="10325944" y="1818202"/>
            <a:ext cx="1049617" cy="1009955"/>
          </a:xfrm>
          <a:prstGeom prst="homePlate">
            <a:avLst>
              <a:gd name="adj" fmla="val 16942"/>
            </a:avLst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Institution-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nalisation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ogner un rectangle avec un coin diagonal 20"/>
          <p:cNvSpPr/>
          <p:nvPr/>
        </p:nvSpPr>
        <p:spPr>
          <a:xfrm>
            <a:off x="5604801" y="1875831"/>
            <a:ext cx="2935126" cy="389544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+ MEHAT, ATFP, DGET, CFPK-STEG, CNPRCRM, CETIME, CTMCCV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ogner un rectangle avec un coin diagonal 20"/>
          <p:cNvSpPr/>
          <p:nvPr/>
        </p:nvSpPr>
        <p:spPr>
          <a:xfrm>
            <a:off x="2278680" y="1274115"/>
            <a:ext cx="5499073" cy="260243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CoPil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CoTe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(ANME,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MFPE, CENAFFIF, FNB, CSNPI, OAT, OIT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ogner un rectangle avec un coin diagonal 20"/>
          <p:cNvSpPr/>
          <p:nvPr/>
        </p:nvSpPr>
        <p:spPr>
          <a:xfrm>
            <a:off x="7511580" y="5676779"/>
            <a:ext cx="2683611" cy="186437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ANME; Municipalités </a:t>
            </a:r>
            <a:r>
              <a:rPr lang="fr-F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Biezerte&amp;Nabeul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01937" y="929548"/>
            <a:ext cx="508244" cy="25712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940935" y="3013145"/>
            <a:ext cx="10626712" cy="1140254"/>
            <a:chOff x="931344" y="3525036"/>
            <a:chExt cx="10626712" cy="1140254"/>
          </a:xfrm>
        </p:grpSpPr>
        <p:sp>
          <p:nvSpPr>
            <p:cNvPr id="15" name="Pentagone 14"/>
            <p:cNvSpPr/>
            <p:nvPr/>
          </p:nvSpPr>
          <p:spPr>
            <a:xfrm>
              <a:off x="931344" y="3525036"/>
              <a:ext cx="10626712" cy="1140254"/>
            </a:xfrm>
            <a:prstGeom prst="homePlate">
              <a:avLst>
                <a:gd name="adj" fmla="val 27361"/>
              </a:avLst>
            </a:prstGeom>
            <a:gradFill flip="none" rotWithShape="1">
              <a:gsLst>
                <a:gs pos="0">
                  <a:srgbClr val="7030A0"/>
                </a:gs>
                <a:gs pos="10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fr-FR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Certification de la formation EE/ER:</a:t>
              </a:r>
              <a:endPara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Pentagone 25"/>
            <p:cNvSpPr/>
            <p:nvPr/>
          </p:nvSpPr>
          <p:spPr>
            <a:xfrm>
              <a:off x="1999114" y="3902066"/>
              <a:ext cx="9289278" cy="622238"/>
            </a:xfrm>
            <a:prstGeom prst="homePlate">
              <a:avLst>
                <a:gd name="adj" fmla="val 30365"/>
              </a:avLst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2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Partie d’AO (Par </a:t>
              </a:r>
              <a:r>
                <a:rPr lang="fr-FR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RCREEE</a:t>
              </a:r>
              <a:r>
                <a:rPr lang="fr-FR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: Implémentation d’une system de certification des offres de  la formation PV et EE en Tunisie</a:t>
              </a:r>
            </a:p>
            <a:p>
              <a:endPara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ogner un rectangle avec un coin diagonal 44"/>
            <p:cNvSpPr/>
            <p:nvPr/>
          </p:nvSpPr>
          <p:spPr>
            <a:xfrm>
              <a:off x="1022836" y="4213184"/>
              <a:ext cx="638401" cy="401085"/>
            </a:xfrm>
            <a:prstGeom prst="snip2Diag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RCH-DMS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Pentagone 29"/>
            <p:cNvSpPr/>
            <p:nvPr/>
          </p:nvSpPr>
          <p:spPr>
            <a:xfrm>
              <a:off x="2041192" y="4191562"/>
              <a:ext cx="2821000" cy="320042"/>
            </a:xfrm>
            <a:prstGeom prst="homePlate">
              <a:avLst>
                <a:gd name="adj" fmla="val 28175"/>
              </a:avLst>
            </a:prstGeom>
            <a:solidFill>
              <a:schemeClr val="tx2">
                <a:lumMod val="75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A. </a:t>
              </a:r>
              <a:r>
                <a:rPr lang="fr-FR" sz="1200" dirty="0">
                  <a:latin typeface="Arial" panose="020B0604020202020204" pitchFamily="34" charset="0"/>
                  <a:cs typeface="Arial" panose="020B0604020202020204" pitchFamily="34" charset="0"/>
                </a:rPr>
                <a:t>É</a:t>
              </a:r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laboration guides de </a:t>
              </a:r>
              <a:r>
                <a:rPr lang="fr-FR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cert</a:t>
              </a:r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Pentagone 29"/>
            <p:cNvSpPr/>
            <p:nvPr/>
          </p:nvSpPr>
          <p:spPr>
            <a:xfrm>
              <a:off x="4901288" y="4200899"/>
              <a:ext cx="3292457" cy="309886"/>
            </a:xfrm>
            <a:prstGeom prst="homePlate">
              <a:avLst>
                <a:gd name="adj" fmla="val 28175"/>
              </a:avLst>
            </a:prstGeom>
            <a:solidFill>
              <a:schemeClr val="tx2">
                <a:lumMod val="75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B. Accompagnement de la certification pilote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Pentagone 29"/>
            <p:cNvSpPr/>
            <p:nvPr/>
          </p:nvSpPr>
          <p:spPr>
            <a:xfrm>
              <a:off x="8254998" y="4191562"/>
              <a:ext cx="2105512" cy="320042"/>
            </a:xfrm>
            <a:prstGeom prst="homePlate">
              <a:avLst>
                <a:gd name="adj" fmla="val 28175"/>
              </a:avLst>
            </a:prstGeom>
            <a:solidFill>
              <a:schemeClr val="tx2">
                <a:lumMod val="75000"/>
              </a:schemeClr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C. </a:t>
              </a:r>
              <a:r>
                <a:rPr lang="fr-FR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Disséminnation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ogner un rectangle avec un coin diagonal 20"/>
            <p:cNvSpPr/>
            <p:nvPr/>
          </p:nvSpPr>
          <p:spPr>
            <a:xfrm>
              <a:off x="4152862" y="3583272"/>
              <a:ext cx="2849061" cy="257600"/>
            </a:xfrm>
            <a:prstGeom prst="snip2Diag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ANME + MFPE, CENAFFIF, TUNAC </a:t>
              </a:r>
              <a:endParaRPr lang="fr-F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ogner un rectangle avec un coin diagonal 18"/>
          <p:cNvSpPr/>
          <p:nvPr/>
        </p:nvSpPr>
        <p:spPr>
          <a:xfrm>
            <a:off x="311698" y="6341989"/>
            <a:ext cx="1137641" cy="436606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Partenaire GIZ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ogner un rectangle avec un coin diagonal 20"/>
          <p:cNvSpPr/>
          <p:nvPr/>
        </p:nvSpPr>
        <p:spPr>
          <a:xfrm>
            <a:off x="1560687" y="6334835"/>
            <a:ext cx="1185219" cy="436606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Partenaire externe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Pentagone 30"/>
          <p:cNvSpPr/>
          <p:nvPr/>
        </p:nvSpPr>
        <p:spPr>
          <a:xfrm>
            <a:off x="2862957" y="6341989"/>
            <a:ext cx="1524801" cy="42945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International Collaboration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Pentagone 31"/>
          <p:cNvSpPr/>
          <p:nvPr/>
        </p:nvSpPr>
        <p:spPr>
          <a:xfrm>
            <a:off x="4504809" y="6341989"/>
            <a:ext cx="1524801" cy="429452"/>
          </a:xfrm>
          <a:prstGeom prst="homePlat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National Activity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Pentagone 62"/>
          <p:cNvSpPr/>
          <p:nvPr/>
        </p:nvSpPr>
        <p:spPr>
          <a:xfrm>
            <a:off x="6146660" y="6341989"/>
            <a:ext cx="1561923" cy="414043"/>
          </a:xfrm>
          <a:prstGeom prst="homePlate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Appel </a:t>
            </a:r>
            <a:r>
              <a:rPr lang="fr-FR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d’Offres/ Tender</a:t>
            </a:r>
          </a:p>
        </p:txBody>
      </p:sp>
      <p:sp>
        <p:nvSpPr>
          <p:cNvPr id="71" name="Rectangle 41"/>
          <p:cNvSpPr/>
          <p:nvPr/>
        </p:nvSpPr>
        <p:spPr>
          <a:xfrm>
            <a:off x="295217" y="4302369"/>
            <a:ext cx="508244" cy="13012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Pentagone 40"/>
          <p:cNvSpPr/>
          <p:nvPr/>
        </p:nvSpPr>
        <p:spPr>
          <a:xfrm>
            <a:off x="1879453" y="4302369"/>
            <a:ext cx="8572647" cy="574229"/>
          </a:xfrm>
          <a:prstGeom prst="homePlate">
            <a:avLst>
              <a:gd name="adj" fmla="val 3765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Reforme de la système des Experts-Auditeurs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Pentagone 40"/>
          <p:cNvSpPr/>
          <p:nvPr/>
        </p:nvSpPr>
        <p:spPr>
          <a:xfrm>
            <a:off x="3298344" y="4953014"/>
            <a:ext cx="3176330" cy="665961"/>
          </a:xfrm>
          <a:prstGeom prst="homePlate">
            <a:avLst>
              <a:gd name="adj" fmla="val 3765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Soutien sur EE – Salon ENERSOL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ogner un rectangle avec un coin diagonal 44"/>
          <p:cNvSpPr/>
          <p:nvPr/>
        </p:nvSpPr>
        <p:spPr>
          <a:xfrm>
            <a:off x="10450086" y="4218436"/>
            <a:ext cx="1695793" cy="683310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Nouveaux projets EE (NAMA Bat + BMZ)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ogner un rectangle avec un coin diagonal 44"/>
          <p:cNvSpPr/>
          <p:nvPr/>
        </p:nvSpPr>
        <p:spPr>
          <a:xfrm>
            <a:off x="1318734" y="4724161"/>
            <a:ext cx="704187" cy="355171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Dastii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Pentagone 29"/>
          <p:cNvSpPr/>
          <p:nvPr/>
        </p:nvSpPr>
        <p:spPr>
          <a:xfrm>
            <a:off x="5489894" y="4434968"/>
            <a:ext cx="3561305" cy="396643"/>
          </a:xfrm>
          <a:prstGeom prst="homePlate">
            <a:avLst>
              <a:gd name="adj" fmla="val 28175"/>
            </a:avLst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B. Formations du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comité de 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certification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Pentagone 29"/>
          <p:cNvSpPr/>
          <p:nvPr/>
        </p:nvSpPr>
        <p:spPr>
          <a:xfrm>
            <a:off x="2083488" y="4544069"/>
            <a:ext cx="3183721" cy="309886"/>
          </a:xfrm>
          <a:prstGeom prst="homePlate">
            <a:avLst>
              <a:gd name="adj" fmla="val 28175"/>
            </a:avLst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B. Accompagnement de la mise en place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ogner un rectangle avec un coin diagonal 20"/>
          <p:cNvSpPr/>
          <p:nvPr/>
        </p:nvSpPr>
        <p:spPr>
          <a:xfrm>
            <a:off x="4323910" y="5285994"/>
            <a:ext cx="1805231" cy="257600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ANME, RCREEE, etc.</a:t>
            </a:r>
            <a:endParaRPr lang="fr-FR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9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/>
          <p:cNvCxnSpPr/>
          <p:nvPr/>
        </p:nvCxnSpPr>
        <p:spPr>
          <a:xfrm>
            <a:off x="5968420" y="922638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7064053" y="922638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1647674" y="922638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2743307" y="922638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3793631" y="922638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4918096" y="922638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8114377" y="922638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168820" y="872531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10264453" y="872531"/>
            <a:ext cx="0" cy="5123935"/>
          </a:xfrm>
          <a:prstGeom prst="line">
            <a:avLst/>
          </a:prstGeom>
          <a:ln w="3175">
            <a:solidFill>
              <a:srgbClr val="FF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gner un rectangle avec un coin diagonal 18"/>
          <p:cNvSpPr/>
          <p:nvPr/>
        </p:nvSpPr>
        <p:spPr>
          <a:xfrm>
            <a:off x="25942" y="6607351"/>
            <a:ext cx="1621732" cy="269398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Partenaire GIZ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gner un rectangle avec un coin diagonal 20"/>
          <p:cNvSpPr/>
          <p:nvPr/>
        </p:nvSpPr>
        <p:spPr>
          <a:xfrm>
            <a:off x="1647674" y="6607351"/>
            <a:ext cx="1888710" cy="298042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Partenaire externe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258463" y="156259"/>
            <a:ext cx="11488693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Feuille de Route - Projet régional RE-ACTIVATE (Bureau Tunisie ABA)</a:t>
            </a:r>
            <a:endParaRPr lang="fr-F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entagone 12"/>
          <p:cNvSpPr/>
          <p:nvPr/>
        </p:nvSpPr>
        <p:spPr>
          <a:xfrm>
            <a:off x="2923899" y="988440"/>
            <a:ext cx="2227649" cy="1343200"/>
          </a:xfrm>
          <a:prstGeom prst="homePlate">
            <a:avLst>
              <a:gd name="adj" fmla="val 30286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Participation au SIAT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Event sur le PV et l’impact emploi dans le secteur AGR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Stand de sensibilisation </a:t>
            </a:r>
          </a:p>
          <a:p>
            <a:endParaRPr lang="fr-F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ogner un rectangle avec un coin diagonal 21"/>
          <p:cNvSpPr/>
          <p:nvPr/>
        </p:nvSpPr>
        <p:spPr>
          <a:xfrm>
            <a:off x="3892989" y="2023899"/>
            <a:ext cx="1392463" cy="328885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APIA &amp;ANME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32760" y="1086369"/>
            <a:ext cx="430823" cy="23759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AGR/IAA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Pentagone 25"/>
          <p:cNvSpPr/>
          <p:nvPr/>
        </p:nvSpPr>
        <p:spPr>
          <a:xfrm>
            <a:off x="5968420" y="1094648"/>
            <a:ext cx="6223580" cy="2367693"/>
          </a:xfrm>
          <a:prstGeom prst="homePlate">
            <a:avLst>
              <a:gd name="adj" fmla="val 26638"/>
            </a:avLst>
          </a:prstGeom>
          <a:solidFill>
            <a:schemeClr val="bg1">
              <a:lumMod val="6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Appel d’Offres: ER dans l’AGR </a:t>
            </a:r>
          </a:p>
        </p:txBody>
      </p:sp>
      <p:sp>
        <p:nvSpPr>
          <p:cNvPr id="50" name="Pentagone 49"/>
          <p:cNvSpPr/>
          <p:nvPr/>
        </p:nvSpPr>
        <p:spPr>
          <a:xfrm>
            <a:off x="6053480" y="1403286"/>
            <a:ext cx="1643557" cy="637737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lphaUcPeriod"/>
            </a:pP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Création d’une structure de pilotage </a:t>
            </a:r>
          </a:p>
        </p:txBody>
      </p:sp>
      <p:sp>
        <p:nvSpPr>
          <p:cNvPr id="55" name="Pentagone 54"/>
          <p:cNvSpPr/>
          <p:nvPr/>
        </p:nvSpPr>
        <p:spPr>
          <a:xfrm>
            <a:off x="8124901" y="2980212"/>
            <a:ext cx="3489489" cy="482129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D. Installations démonstration &amp; pédagogique  </a:t>
            </a:r>
          </a:p>
        </p:txBody>
      </p:sp>
      <p:sp>
        <p:nvSpPr>
          <p:cNvPr id="57" name="Pentagone 56"/>
          <p:cNvSpPr/>
          <p:nvPr/>
        </p:nvSpPr>
        <p:spPr>
          <a:xfrm>
            <a:off x="7012576" y="2577140"/>
            <a:ext cx="4719246" cy="347742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Validation du plan de formation et cycle de formation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31417" y="4097678"/>
            <a:ext cx="432167" cy="2404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BC/BE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Pentagone 29"/>
          <p:cNvSpPr/>
          <p:nvPr/>
        </p:nvSpPr>
        <p:spPr>
          <a:xfrm>
            <a:off x="7012576" y="2052380"/>
            <a:ext cx="4591289" cy="474562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Identification d’actions de sensibilisation et développement d’outils </a:t>
            </a:r>
          </a:p>
        </p:txBody>
      </p:sp>
      <p:sp>
        <p:nvSpPr>
          <p:cNvPr id="31" name="Rogner un rectangle avec un coin diagonal 30"/>
          <p:cNvSpPr/>
          <p:nvPr/>
        </p:nvSpPr>
        <p:spPr>
          <a:xfrm>
            <a:off x="4923382" y="1786604"/>
            <a:ext cx="790508" cy="254419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DMS</a:t>
            </a:r>
          </a:p>
        </p:txBody>
      </p:sp>
      <p:sp>
        <p:nvSpPr>
          <p:cNvPr id="32" name="Rogner un rectangle avec un coin diagonal 31"/>
          <p:cNvSpPr/>
          <p:nvPr/>
        </p:nvSpPr>
        <p:spPr>
          <a:xfrm>
            <a:off x="7796510" y="1439739"/>
            <a:ext cx="2101151" cy="474322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APIA /ANME/ AVFA/ Centre de formation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ogner un rectangle avec un coin diagonal 32"/>
          <p:cNvSpPr/>
          <p:nvPr/>
        </p:nvSpPr>
        <p:spPr>
          <a:xfrm>
            <a:off x="9928129" y="1483323"/>
            <a:ext cx="1648931" cy="329461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DMS/CS/</a:t>
            </a:r>
            <a:r>
              <a:rPr lang="fr-F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Agire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</p:txBody>
      </p:sp>
      <p:sp>
        <p:nvSpPr>
          <p:cNvPr id="35" name="Pentagone 34"/>
          <p:cNvSpPr/>
          <p:nvPr/>
        </p:nvSpPr>
        <p:spPr>
          <a:xfrm>
            <a:off x="1174506" y="4116854"/>
            <a:ext cx="10728060" cy="2025826"/>
          </a:xfrm>
          <a:prstGeom prst="homePlate">
            <a:avLst>
              <a:gd name="adj" fmla="val 26638"/>
            </a:avLst>
          </a:prstGeom>
          <a:solidFill>
            <a:schemeClr val="bg1">
              <a:lumMod val="6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des BC et mise à niveau des BE:</a:t>
            </a:r>
          </a:p>
          <a:p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7" name="Pentagone 36"/>
          <p:cNvSpPr/>
          <p:nvPr/>
        </p:nvSpPr>
        <p:spPr>
          <a:xfrm>
            <a:off x="1260122" y="4382554"/>
            <a:ext cx="3103861" cy="396820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lphaUcPeriod"/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Préparation du cahier d’éligibilité </a:t>
            </a:r>
          </a:p>
        </p:txBody>
      </p:sp>
      <p:sp>
        <p:nvSpPr>
          <p:cNvPr id="38" name="Pentagone 37"/>
          <p:cNvSpPr/>
          <p:nvPr/>
        </p:nvSpPr>
        <p:spPr>
          <a:xfrm>
            <a:off x="2727252" y="4832739"/>
            <a:ext cx="3241168" cy="396820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B. Préparation du plan de formation ainsi que la liste des participant   </a:t>
            </a:r>
          </a:p>
        </p:txBody>
      </p:sp>
      <p:sp>
        <p:nvSpPr>
          <p:cNvPr id="39" name="Pentagone 38"/>
          <p:cNvSpPr/>
          <p:nvPr/>
        </p:nvSpPr>
        <p:spPr>
          <a:xfrm>
            <a:off x="5510280" y="5255434"/>
            <a:ext cx="6236876" cy="396820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C. Cycle de formation et lancement de la phase pilote </a:t>
            </a:r>
          </a:p>
        </p:txBody>
      </p:sp>
      <p:sp>
        <p:nvSpPr>
          <p:cNvPr id="40" name="Pentagone 39"/>
          <p:cNvSpPr/>
          <p:nvPr/>
        </p:nvSpPr>
        <p:spPr>
          <a:xfrm>
            <a:off x="10599630" y="5745859"/>
            <a:ext cx="1592370" cy="396820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D. Evaluation et dissémination </a:t>
            </a:r>
          </a:p>
        </p:txBody>
      </p:sp>
      <p:sp>
        <p:nvSpPr>
          <p:cNvPr id="44" name="Pentagone 43"/>
          <p:cNvSpPr/>
          <p:nvPr/>
        </p:nvSpPr>
        <p:spPr>
          <a:xfrm>
            <a:off x="5563552" y="6150266"/>
            <a:ext cx="3734994" cy="379363"/>
          </a:xfrm>
          <a:prstGeom prst="homePlate">
            <a:avLst>
              <a:gd name="adj" fmla="val 30286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Etude de mise à niveau des BE</a:t>
            </a:r>
          </a:p>
          <a:p>
            <a:endParaRPr lang="fr-F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Pentagone 50"/>
          <p:cNvSpPr/>
          <p:nvPr/>
        </p:nvSpPr>
        <p:spPr>
          <a:xfrm>
            <a:off x="2739679" y="3443760"/>
            <a:ext cx="4072615" cy="647219"/>
          </a:xfrm>
          <a:prstGeom prst="homePlate">
            <a:avLst>
              <a:gd name="adj" fmla="val 30286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Réalisation d’un atelier régional sur l’éolien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Préparation et mise en place,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Réalisation de l’atelier</a:t>
            </a:r>
          </a:p>
          <a:p>
            <a:endParaRPr lang="fr-F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ogner un rectangle avec un coin diagonal 51"/>
          <p:cNvSpPr/>
          <p:nvPr/>
        </p:nvSpPr>
        <p:spPr>
          <a:xfrm>
            <a:off x="6569031" y="4411297"/>
            <a:ext cx="2101151" cy="474322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ANME/ STEG/ CSPV/ Bureaux de contrôle 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ogner un rectangle avec un coin diagonal 52"/>
          <p:cNvSpPr/>
          <p:nvPr/>
        </p:nvSpPr>
        <p:spPr>
          <a:xfrm>
            <a:off x="9152140" y="4469114"/>
            <a:ext cx="775990" cy="329461"/>
          </a:xfrm>
          <a:prstGeom prst="snip2Diag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DMS</a:t>
            </a:r>
          </a:p>
        </p:txBody>
      </p:sp>
      <p:sp>
        <p:nvSpPr>
          <p:cNvPr id="54" name="Rogner un rectangle avec un coin diagonal 53"/>
          <p:cNvSpPr/>
          <p:nvPr/>
        </p:nvSpPr>
        <p:spPr>
          <a:xfrm>
            <a:off x="7018744" y="3559107"/>
            <a:ext cx="2101151" cy="474322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ANME/ STEG/ATEE / RCREEE 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1046782" y="560985"/>
            <a:ext cx="10855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Sep-17  octo-17    Nov-16       Déc-16   Jan-17   Fév-17  Mar-17  Apr-17  Mai-17  Jun-17  Jul-17  Aou-17  Sep-17  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87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</Words>
  <Application>Microsoft Office PowerPoint</Application>
  <PresentationFormat>Grand écran</PresentationFormat>
  <Paragraphs>115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1_Thème Office</vt:lpstr>
      <vt:lpstr>RE-ACTIVATE Promoting employment through renewable energy and energy efficiency in the Middle East and North Africa (2014 – 2017) 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Najia Bezzar</dc:creator>
  <cp:lastModifiedBy>ali Borzoni</cp:lastModifiedBy>
  <cp:revision>26</cp:revision>
  <dcterms:created xsi:type="dcterms:W3CDTF">2016-10-24T09:04:24Z</dcterms:created>
  <dcterms:modified xsi:type="dcterms:W3CDTF">2017-02-07T11:03:33Z</dcterms:modified>
</cp:coreProperties>
</file>